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26"/>
  </p:notesMasterIdLst>
  <p:sldIdLst>
    <p:sldId id="256" r:id="rId2"/>
    <p:sldId id="283" r:id="rId3"/>
    <p:sldId id="257" r:id="rId4"/>
    <p:sldId id="284" r:id="rId5"/>
    <p:sldId id="285" r:id="rId6"/>
    <p:sldId id="286" r:id="rId7"/>
    <p:sldId id="288" r:id="rId8"/>
    <p:sldId id="287" r:id="rId9"/>
    <p:sldId id="289" r:id="rId10"/>
    <p:sldId id="290" r:id="rId11"/>
    <p:sldId id="298" r:id="rId12"/>
    <p:sldId id="260" r:id="rId13"/>
    <p:sldId id="291" r:id="rId14"/>
    <p:sldId id="292" r:id="rId15"/>
    <p:sldId id="293" r:id="rId16"/>
    <p:sldId id="273" r:id="rId17"/>
    <p:sldId id="294" r:id="rId18"/>
    <p:sldId id="272" r:id="rId19"/>
    <p:sldId id="295" r:id="rId20"/>
    <p:sldId id="296" r:id="rId21"/>
    <p:sldId id="297" r:id="rId22"/>
    <p:sldId id="267" r:id="rId23"/>
    <p:sldId id="282" r:id="rId24"/>
    <p:sldId id="266" r:id="rId25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234" autoAdjust="0"/>
    <p:restoredTop sz="94660"/>
  </p:normalViewPr>
  <p:slideViewPr>
    <p:cSldViewPr>
      <p:cViewPr varScale="1">
        <p:scale>
          <a:sx n="107" d="100"/>
          <a:sy n="107" d="100"/>
        </p:scale>
        <p:origin x="133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8A8805-30EF-4253-82EB-B22FCD51314D}" type="datetimeFigureOut">
              <a:rPr lang="th-TH" smtClean="0"/>
              <a:t>19/10/65</a:t>
            </a:fld>
            <a:endParaRPr lang="th-TH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52A9FD-96C2-48D4-8698-BEB439FA241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02595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52A9FD-96C2-48D4-8698-BEB439FA241F}" type="slidenum">
              <a:rPr lang="th-TH" smtClean="0"/>
              <a:t>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159394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52A9FD-96C2-48D4-8698-BEB439FA241F}" type="slidenum">
              <a:rPr lang="th-TH" smtClean="0"/>
              <a:t>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13387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349051C-F464-41CC-84B6-662CDC73BC5D}" type="datetime1">
              <a:rPr lang="th-TH" smtClean="0"/>
              <a:t>19/10/65</a:t>
            </a:fld>
            <a:endParaRPr lang="th-TH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Asst. Prof.Kawinphat  Lertpongmanee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7B77A-8065-46B2-B484-8E0AF7C2F6CA}" type="datetime1">
              <a:rPr lang="th-TH" smtClean="0"/>
              <a:t>19/10/65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 Prof.Kawinphat  Lertpongmanee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8DDAA-299B-4942-B8CA-C004BE2D48F1}" type="datetime1">
              <a:rPr lang="th-TH" smtClean="0"/>
              <a:t>19/10/65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 Prof.Kawinphat  Lertpongmanee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4FBA6-86D1-45B6-A896-12F8B4EDFA6B}" type="datetime1">
              <a:rPr lang="th-TH" smtClean="0"/>
              <a:t>19/10/65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 Prof.Kawinphat  Lertpongmanee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C3595-E256-425B-9F84-5EAF0D963C2D}" type="datetime1">
              <a:rPr lang="th-TH" smtClean="0"/>
              <a:t>19/10/65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 Prof.Kawinphat  Lertpongmanee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EE325-1542-4CB4-9CD6-1231283CA927}" type="datetime1">
              <a:rPr lang="th-TH" smtClean="0"/>
              <a:t>19/10/65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 Prof.Kawinphat  Lertpongmanee</a:t>
            </a: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DDFF8-63FA-4C01-A423-3DDF468D2D43}" type="datetime1">
              <a:rPr lang="th-TH" smtClean="0"/>
              <a:t>19/10/65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 Prof.Kawinphat  Lertpongmanee</a:t>
            </a:r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76BB0-3BA8-4797-BD4B-8B2F510885AB}" type="datetime1">
              <a:rPr lang="th-TH" smtClean="0"/>
              <a:t>19/10/65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 Prof.Kawinphat  Lertpongmanee</a:t>
            </a:r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6F1F0-4EC0-4B07-B43F-46FA6245E45C}" type="datetime1">
              <a:rPr lang="th-TH" smtClean="0"/>
              <a:t>19/10/65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 Prof.Kawinphat  Lertpongmanee</a:t>
            </a:r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49E81-E5FB-423F-97AA-71A4C56CC180}" type="datetime1">
              <a:rPr lang="th-TH" smtClean="0"/>
              <a:t>19/10/65</a:t>
            </a:fld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n-US"/>
              <a:t>Asst. Prof.Kawinphat  Lertpongmanee</a:t>
            </a:r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3FF8-1DB7-4612-B466-E41AF81FE16E}" type="datetime1">
              <a:rPr lang="th-TH" smtClean="0"/>
              <a:t>19/10/65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n-US"/>
              <a:t>Asst. Prof.Kawinphat  Lertpongmanee</a:t>
            </a: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A81F12A-89AC-4364-91E5-DC0257CF5D3D}" type="datetime1">
              <a:rPr lang="th-TH" smtClean="0"/>
              <a:t>19/10/65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Asst. Prof.Kawinphat  Lertpongmanee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16016" y="2636912"/>
            <a:ext cx="3313355" cy="1702160"/>
          </a:xfrm>
        </p:spPr>
        <p:txBody>
          <a:bodyPr>
            <a:normAutofit fontScale="90000"/>
          </a:bodyPr>
          <a:lstStyle/>
          <a:p>
            <a:r>
              <a:rPr lang="th-TH" b="1" dirty="0"/>
              <a:t>	</a:t>
            </a:r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บท</a:t>
            </a:r>
            <a:r>
              <a:rPr lang="th-TH" sz="54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ที่ ๑๐</a:t>
            </a:r>
            <a:b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h-TH" sz="5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1" y="3695700"/>
            <a:ext cx="4396308" cy="232410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การพัฒนา</a:t>
            </a:r>
          </a:p>
          <a:p>
            <a:pPr algn="ctr">
              <a:spcBef>
                <a:spcPts val="0"/>
              </a:spcBef>
            </a:pPr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ทรัพยากรมนุษย์</a:t>
            </a:r>
          </a:p>
          <a:p>
            <a:pPr algn="ctr">
              <a:spcBef>
                <a:spcPts val="0"/>
              </a:spcBef>
            </a:pPr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ในธุรกิจครอบครัว</a:t>
            </a:r>
          </a:p>
        </p:txBody>
      </p:sp>
    </p:spTree>
    <p:extLst>
      <p:ext uri="{BB962C8B-B14F-4D97-AF65-F5344CB8AC3E}">
        <p14:creationId xmlns:p14="http://schemas.microsoft.com/office/powerpoint/2010/main" val="2790622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9AD00-3A87-4374-AA77-0C7B395A6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786705"/>
            <a:ext cx="7168642" cy="953940"/>
          </a:xfrm>
        </p:spPr>
        <p:txBody>
          <a:bodyPr>
            <a:normAutofit/>
          </a:bodyPr>
          <a:lstStyle/>
          <a:p>
            <a:r>
              <a:rPr lang="th-TH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การพัฒนาศักยภาพสมาชิกในครอบครัว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399E7-5A91-45C6-9212-75A34FE63A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4775" y="2132856"/>
            <a:ext cx="7168642" cy="3795522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	1. กำหนดผู้บริหาร ทำหน้าที่ชี้แนะสมาชิกครอบครัว</a:t>
            </a:r>
          </a:p>
          <a:p>
            <a:pPr marL="68580" indent="0">
              <a:buNone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	2. เปิดโอกาสให้สมาชิกในครอบครัว  มีส่วนร่วม วางแผน กำหนด พัฒนา แผนกลยุทธ์ สินค้า การเงิน การตลาด ฯ</a:t>
            </a:r>
          </a:p>
          <a:p>
            <a:pPr marL="68580" indent="0">
              <a:buNone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	3. ประเมินทักษะความสามารถ ความสนใจ ระบุสิ่งที่ต้องพัฒนาเพิ่มเติม</a:t>
            </a:r>
          </a:p>
          <a:p>
            <a:pPr marL="68580" indent="0">
              <a:buNone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	4. แนะนำ สังเกตุการณ์ และนำเสนอต่อคณะกรรมการ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DE9F57-CA34-447C-BFF8-37E47F719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20892" y="6450946"/>
            <a:ext cx="3502152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Asst. </a:t>
            </a:r>
            <a:r>
              <a:rPr lang="en-US" b="1" dirty="0" err="1">
                <a:solidFill>
                  <a:schemeClr val="tx1"/>
                </a:solidFill>
              </a:rPr>
              <a:t>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1BC5CF-279B-4B67-AFB1-F9E0E0B06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10</a:t>
            </a:fld>
            <a:endParaRPr lang="th-TH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D66C76DC-3103-438F-BE15-F0B668E1AA16}"/>
              </a:ext>
            </a:extLst>
          </p:cNvPr>
          <p:cNvSpPr/>
          <p:nvPr/>
        </p:nvSpPr>
        <p:spPr>
          <a:xfrm>
            <a:off x="8069520" y="5677942"/>
            <a:ext cx="536214" cy="7867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904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9AD00-3A87-4374-AA77-0C7B395A6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786705"/>
            <a:ext cx="7168642" cy="953940"/>
          </a:xfrm>
        </p:spPr>
        <p:txBody>
          <a:bodyPr>
            <a:normAutofit/>
          </a:bodyPr>
          <a:lstStyle/>
          <a:p>
            <a:r>
              <a:rPr lang="th-TH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การพัฒนาศักยภาพสมาชิกในครอบครัว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399E7-5A91-45C6-9212-75A34FE63A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7624" y="2348880"/>
            <a:ext cx="6840760" cy="3240360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	5. สนับสนุนการเป็นผู้ประกอบการ </a:t>
            </a:r>
          </a:p>
          <a:p>
            <a:pPr marL="68580" indent="0">
              <a:buNone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	6. การมีส่วนร่วมกับกิจกรรมในชุมชน ที่บริษัทเข้าไปมีส่วนร่วม หรือสนับสนุน</a:t>
            </a:r>
          </a:p>
          <a:p>
            <a:pPr marL="68580" indent="0">
              <a:buNone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	7. การมีส่วนร่วมในสภาครอบครัว เข้าใจถึงบทบาท การปฏิสัมพันธ์ระหว่างบริษัท และครอบครัว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DE9F57-CA34-447C-BFF8-37E47F719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20892" y="6450946"/>
            <a:ext cx="3502152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Asst. </a:t>
            </a:r>
            <a:r>
              <a:rPr lang="en-US" b="1" dirty="0" err="1">
                <a:solidFill>
                  <a:schemeClr val="tx1"/>
                </a:solidFill>
              </a:rPr>
              <a:t>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1BC5CF-279B-4B67-AFB1-F9E0E0B06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71654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52672" y="896749"/>
            <a:ext cx="8038656" cy="1143000"/>
          </a:xfrm>
        </p:spPr>
        <p:txBody>
          <a:bodyPr>
            <a:normAutofit/>
          </a:bodyPr>
          <a:lstStyle/>
          <a:p>
            <a:r>
              <a:rPr lang="th-TH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การเตรียมความพร้อมทายาทสู่ธุรกิจครอบครัว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32672" y="2492896"/>
            <a:ext cx="7632848" cy="2592288"/>
          </a:xfrm>
        </p:spPr>
        <p:txBody>
          <a:bodyPr>
            <a:noAutofit/>
          </a:bodyPr>
          <a:lstStyle/>
          <a:p>
            <a:pPr marL="365760" lvl="1" indent="0">
              <a:buNone/>
            </a:pPr>
            <a:r>
              <a:rPr 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1. แนวทางการพัฒนาทายาท 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 การให้ความรัก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 การให้การสนับสนุน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 แนะแนวทางในการคิด และ การตัดสินใจ</a:t>
            </a:r>
          </a:p>
          <a:p>
            <a:pPr marL="365760" lvl="1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</a:t>
            </a: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>
          <a:xfrm>
            <a:off x="5315174" y="6492875"/>
            <a:ext cx="3502152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Asst. </a:t>
            </a:r>
            <a:r>
              <a:rPr lang="en-US" b="1" dirty="0" err="1">
                <a:solidFill>
                  <a:schemeClr val="tx1"/>
                </a:solidFill>
              </a:rPr>
              <a:t>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80443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32672" y="1937425"/>
            <a:ext cx="6979688" cy="2983150"/>
          </a:xfrm>
        </p:spPr>
        <p:txBody>
          <a:bodyPr>
            <a:normAutofit/>
          </a:bodyPr>
          <a:lstStyle/>
          <a:p>
            <a:pPr marL="365760" lvl="1" indent="0">
              <a:buNone/>
            </a:pPr>
            <a:r>
              <a:rPr lang="th-TH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2. การแสดงบทบาทของพ่อแม่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มองดูการพัฒนาตนเองและการเติบโตของลูก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รู้จักความรับผิดชอบ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มีการเรียนรู้การเป็นผู้นำ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นำพาธุรกิจไปสู่กำไรและความสำเร็จใหม่ๆ	</a:t>
            </a: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>
          <a:xfrm>
            <a:off x="5315174" y="6492875"/>
            <a:ext cx="3502152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Asst. </a:t>
            </a:r>
            <a:r>
              <a:rPr lang="en-US" b="1" dirty="0" err="1">
                <a:solidFill>
                  <a:schemeClr val="tx1"/>
                </a:solidFill>
              </a:rPr>
              <a:t>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49711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755576" y="1916832"/>
            <a:ext cx="7632848" cy="3816424"/>
          </a:xfrm>
        </p:spPr>
        <p:txBody>
          <a:bodyPr>
            <a:normAutofit lnSpcReduction="10000"/>
          </a:bodyPr>
          <a:lstStyle/>
          <a:p>
            <a:pPr marL="365760" lvl="1" indent="0">
              <a:buNone/>
            </a:pPr>
            <a:r>
              <a:rPr lang="th-TH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3. ชักนำทายาทเข้าสู่ธุรกิจ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การนำทายาทเข้าคลุกคลีกับธุรกิจครอบครัว 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เห็นบทบาท ความพากเพียร วิริยะ อุตสาหะของพ่อแม่ 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สร้างความรับรู้การทำงานของครอบครัวแต่เล็ก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ไม่สร้างความกดดันให้กับทายาทผู้สืบทอด 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พูดถึงธรุกิจ ปล่อยให้ลูกเข้ามาดูการทำงานในแต่ละวันใน  </a:t>
            </a:r>
          </a:p>
          <a:p>
            <a:pPr marL="896112" lvl="3" indent="0">
              <a:buNone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     ด้านต่างๆ</a:t>
            </a: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>
          <a:xfrm>
            <a:off x="5436096" y="6492875"/>
            <a:ext cx="3502152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Asst. </a:t>
            </a:r>
            <a:r>
              <a:rPr lang="en-US" b="1" dirty="0" err="1">
                <a:solidFill>
                  <a:schemeClr val="tx1"/>
                </a:solidFill>
              </a:rPr>
              <a:t>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08089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32672" y="1674514"/>
            <a:ext cx="7632848" cy="3321496"/>
          </a:xfrm>
        </p:spPr>
        <p:txBody>
          <a:bodyPr>
            <a:normAutofit/>
          </a:bodyPr>
          <a:lstStyle/>
          <a:p>
            <a:pPr marL="365760" lvl="1" indent="0">
              <a:buNone/>
            </a:pPr>
            <a:r>
              <a:rPr lang="th-TH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4. การยอมรับถึงแนวคิดและสิทธิในทางเลือกเดินชีวิตของตนเอง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ควรเคารพสิทธิและสนับสนุนสิ่งที่เขาเลือก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สนับสนุนให้ลูกๆ ออกไปหาประสบการณ์ภายนอก 3-5 ปี</a:t>
            </a:r>
          </a:p>
          <a:p>
            <a:pPr marL="896112" lvl="3" indent="0">
              <a:buNone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    ก่อนทำงานในธุรกิจครอบครัว</a:t>
            </a: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>
          <a:xfrm>
            <a:off x="5436096" y="6450946"/>
            <a:ext cx="3502152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Asst. </a:t>
            </a:r>
            <a:r>
              <a:rPr lang="en-US" b="1" dirty="0" err="1">
                <a:solidFill>
                  <a:schemeClr val="tx1"/>
                </a:solidFill>
              </a:rPr>
              <a:t>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70098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83568" y="1988840"/>
            <a:ext cx="7632848" cy="3384376"/>
          </a:xfrm>
        </p:spPr>
        <p:txBody>
          <a:bodyPr>
            <a:noAutofit/>
          </a:bodyPr>
          <a:lstStyle/>
          <a:p>
            <a:pPr marL="365760" lvl="1" indent="0">
              <a:buNone/>
            </a:pPr>
            <a:r>
              <a:rPr 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5. . แนวทางในการเตรียมความพร้อมให้ทายาท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เริ่มที่ “บ้าน” </a:t>
            </a: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ต้องเริ่มตั้งแต่ลูกยังเป็นเด็กเล็กๆ 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จูงใจไม่ใช่บังคับ </a:t>
            </a: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“การสื่อสารชัดเจนว่าต้องการให้ลูกๆ</a:t>
            </a:r>
          </a:p>
          <a:p>
            <a:pPr marL="896112" lvl="3" indent="0">
              <a:buNone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     เข้ามาร่วมธุรกิจ” ไม่ใช่การออกคำสั่ง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th-TH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 เชิญชวน </a:t>
            </a: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เข้าร่วมเป็นส่วนหนึ่งของธุรกิจครอบครัว	</a:t>
            </a:r>
          </a:p>
          <a:p>
            <a:pPr marL="896112" lvl="3" indent="0">
              <a:buNone/>
            </a:pPr>
            <a:endParaRPr lang="th-TH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>
          <a:xfrm>
            <a:off x="5315174" y="6492875"/>
            <a:ext cx="3502152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Asst. </a:t>
            </a:r>
            <a:r>
              <a:rPr lang="en-US" b="1" dirty="0" err="1">
                <a:solidFill>
                  <a:schemeClr val="tx1"/>
                </a:solidFill>
              </a:rPr>
              <a:t>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0349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27584" y="1772816"/>
            <a:ext cx="7488832" cy="3240360"/>
          </a:xfrm>
        </p:spPr>
        <p:txBody>
          <a:bodyPr>
            <a:noAutofit/>
          </a:bodyPr>
          <a:lstStyle/>
          <a:p>
            <a:pPr marL="365760" lvl="1" indent="0">
              <a:buNone/>
            </a:pPr>
            <a:r>
              <a:rPr lang="th-TH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6. แนวทางการส่งเสริมให้สมาชิกในครอบครัวพึ่งพาตนเอง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การพึ่งตนเองทางเศรษฐกิจ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การพึ่งพาตัวเองทางด้านสุขภาพ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การพึ่งพาตนเองทางข้อมูลข่าวสาร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การพึ่งตนเองทางการเรียนรู้ </a:t>
            </a: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>
          <a:xfrm>
            <a:off x="5612092" y="6492875"/>
            <a:ext cx="3502152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Asst. </a:t>
            </a:r>
            <a:r>
              <a:rPr lang="en-US" b="1" dirty="0" err="1">
                <a:solidFill>
                  <a:schemeClr val="tx1"/>
                </a:solidFill>
              </a:rPr>
              <a:t>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14338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80644" y="1055161"/>
            <a:ext cx="8136904" cy="5254159"/>
          </a:xfrm>
        </p:spPr>
        <p:txBody>
          <a:bodyPr>
            <a:noAutofit/>
          </a:bodyPr>
          <a:lstStyle/>
          <a:p>
            <a:pPr marL="365760" lvl="1" indent="0">
              <a:buNone/>
            </a:pPr>
            <a:r>
              <a:rPr lang="th-TH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7. แนวทางการรับมือกับปัญหาต่างๆ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เตรียมความพร้อมเพื่อป้องกัน ดีกว่ารอให้เกิดปัญหาและแก้ไข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การร่วมมือและการสร้างความสามัคคีในสมาชิกครอบครัว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การปรับกายและปรับใจ  เมื่อเกิดการเผชิญกับภาวะเสี่ยงที่ไม่ </a:t>
            </a:r>
          </a:p>
          <a:p>
            <a:pPr marL="896112" lvl="3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อาจหลีกเลี่ยงได้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การพยายามหลีกเลี่ยงปัจจัยเสี่ยงต่างๆ และมีการวางแผน</a:t>
            </a:r>
          </a:p>
          <a:p>
            <a:pPr marL="896112" lvl="3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สำรองเมื่อเกิดปัญหา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ทำความเข้าใจและยอมรับการเปลี่ยนแปลง 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การนำแนวคิดเศรษฐกิจพอเพียงมาใช้ </a:t>
            </a: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>
          <a:xfrm>
            <a:off x="5612092" y="6492875"/>
            <a:ext cx="3502152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Asst. </a:t>
            </a:r>
            <a:r>
              <a:rPr lang="en-US" b="1" dirty="0" err="1">
                <a:solidFill>
                  <a:schemeClr val="tx1"/>
                </a:solidFill>
              </a:rPr>
              <a:t>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20579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2EAC4-3F2A-4B08-8BF7-60A49EF7E4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268760"/>
            <a:ext cx="7920880" cy="4583400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แนวคิดเศรษฐกิจพอเพียง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h-TH" sz="32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หลักการใช้เหตุผล </a:t>
            </a: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การรู้จักใช้วิจารณญาณในการคิดและตัดสินใจด้วยความรอบคอบ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2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หลักการพอประมาณ </a:t>
            </a: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คือ การตรวจสอบศักยภาพแล ความสามารถของตัวเอง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หลักการสร้างภูมิคุ้มกันร่างกายและจิตใจ คือ</a:t>
            </a: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การรักษาสติและความรับผิดชอบ สร้างฐานะและความมั่นคงให้แก่ตนเอง ตระหนักในคุณค่าของตนเองและครอบครัว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CB57C2-642C-401B-807B-E944519E8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15174" y="6529026"/>
            <a:ext cx="3502152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Asst. </a:t>
            </a:r>
            <a:r>
              <a:rPr lang="en-US" b="1" dirty="0" err="1">
                <a:solidFill>
                  <a:schemeClr val="tx1"/>
                </a:solidFill>
              </a:rPr>
              <a:t>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964FB3-6C56-467A-BAA8-2AD769F39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71366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23642-71E9-4AB5-9271-2DB49F218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638962"/>
            <a:ext cx="2160240" cy="773814"/>
          </a:xfrm>
        </p:spPr>
        <p:txBody>
          <a:bodyPr>
            <a:noAutofit/>
          </a:bodyPr>
          <a:lstStyle/>
          <a:p>
            <a:r>
              <a:rPr lang="th-TH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บทนำ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EE2AA-D8E5-4AE6-8CE8-CF18AAA98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784" y="1628800"/>
            <a:ext cx="8156432" cy="4590238"/>
          </a:xfrm>
        </p:spPr>
        <p:txBody>
          <a:bodyPr>
            <a:noAutofit/>
          </a:bodyPr>
          <a:lstStyle/>
          <a:p>
            <a:pPr lvl="2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ทรัพยากรมีความสำคัญมากที่สุดในองค์กร คือ คน (พนักงาน)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องค์กรมีระบบการจัดการที่ดี  มีเครื่องจักรที่มีเทคโนโลยีสูง คน ยังมีความจำเป็นต้องใช้คนควบคุม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งานที่ต้องใช้ความคิดสร้างสรรค์ ยังไม่มีเครื่องมือชนิดใดทำได้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ธุรกิจครอบครัว </a:t>
            </a:r>
            <a:r>
              <a:rPr lang="th-TH" sz="3200" b="1" u="sng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คน </a:t>
            </a: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หมายถึง สมาชิกครอบครัวและทายาท 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มีความสำคัญอย่างยิ่งในการจะสืบทอดและสร้างสรรค์ความเติบโตให้กับธุรกิจ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E1F761-809B-463F-A51C-103D4B3A1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15174" y="6450946"/>
            <a:ext cx="3502152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Asst. </a:t>
            </a:r>
            <a:r>
              <a:rPr lang="en-US" b="1" dirty="0" err="1">
                <a:solidFill>
                  <a:schemeClr val="tx1"/>
                </a:solidFill>
              </a:rPr>
              <a:t>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BDFC0B-9176-48DE-B760-1D03BE766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35900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88656" y="949316"/>
            <a:ext cx="7607182" cy="1143000"/>
          </a:xfrm>
        </p:spPr>
        <p:txBody>
          <a:bodyPr>
            <a:noAutofit/>
          </a:bodyPr>
          <a:lstStyle/>
          <a:p>
            <a:r>
              <a:rPr lang="th-TH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คุณลักษณะครอบครัวที่มี</a:t>
            </a:r>
            <a:br>
              <a:rPr lang="th-TH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   การพัฒนาทรัพยากรมนุษย์ที่ดี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043608" y="2092316"/>
            <a:ext cx="7411736" cy="3928972"/>
          </a:xfrm>
        </p:spPr>
        <p:txBody>
          <a:bodyPr>
            <a:noAutofit/>
          </a:bodyPr>
          <a:lstStyle/>
          <a:p>
            <a:pPr lvl="1">
              <a:buFont typeface="Wingdings" panose="05000000000000000000" pitchFamily="2" charset="2"/>
              <a:buChar char="q"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สมาชิกในครอบครัวมีความรับผิดชอบต่อการเสริมสร้าง</a:t>
            </a:r>
          </a:p>
          <a:p>
            <a:pPr marL="68580" indent="0">
              <a:buNone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         ความอยู่ดีมีสุข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มีการพัฒนาคุณภาพชีวิตที่ดีต่อตนเองและสมาชิกคนอื่นๆ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เห็นคุณค่าและชื่นชมในความสามารถซึ่งกันและกัน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มีกฎระเบียบ ข้อบังคับ การปฏิบัติของครอบครัว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มีค่านิยมหลักในการยึดถือจากรุ่นสู่รุ่น</a:t>
            </a:r>
          </a:p>
          <a:p>
            <a:pPr marL="68580" indent="0">
              <a:buNone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>
          <a:xfrm>
            <a:off x="5623512" y="6482551"/>
            <a:ext cx="3502152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Asst. </a:t>
            </a:r>
            <a:r>
              <a:rPr lang="en-US" b="1" dirty="0" err="1">
                <a:solidFill>
                  <a:schemeClr val="tx1"/>
                </a:solidFill>
              </a:rPr>
              <a:t>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20</a:t>
            </a:fld>
            <a:endParaRPr lang="th-TH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683B0548-79CE-4942-9B12-2B6A47F00D03}"/>
              </a:ext>
            </a:extLst>
          </p:cNvPr>
          <p:cNvSpPr/>
          <p:nvPr/>
        </p:nvSpPr>
        <p:spPr>
          <a:xfrm>
            <a:off x="7983016" y="5733256"/>
            <a:ext cx="555486" cy="7492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244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043608" y="1484784"/>
            <a:ext cx="7200800" cy="4218607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q"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มีความจริงใจต่อการใช้เวลาร่วมกันของสมาชิกใน</a:t>
            </a:r>
          </a:p>
          <a:p>
            <a:pPr marL="365760" lvl="1" indent="0">
              <a:buNone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     ครอบครัว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มีการปฏิสัมพันธ์ในเชิงบวกต่อกันระหว่างครอบครัว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มองโลกในแง่บวก สามารถมองปัญหาให้เป็นโอกาสต่อ </a:t>
            </a:r>
          </a:p>
          <a:p>
            <a:pPr marL="365760" lvl="1" indent="0">
              <a:buNone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     การเรียนรู้และพัฒนา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การมีบทบาทที่ยืดหยุ่นของสมาชิกในครอบครัว</a:t>
            </a: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>
          <a:xfrm>
            <a:off x="5623512" y="6482551"/>
            <a:ext cx="3502152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Asst. </a:t>
            </a:r>
            <a:r>
              <a:rPr lang="en-US" b="1" dirty="0" err="1">
                <a:solidFill>
                  <a:schemeClr val="tx1"/>
                </a:solidFill>
              </a:rPr>
              <a:t>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63960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99592" y="2769956"/>
            <a:ext cx="7024744" cy="1143000"/>
          </a:xfrm>
        </p:spPr>
        <p:txBody>
          <a:bodyPr>
            <a:noAutofit/>
          </a:bodyPr>
          <a:lstStyle/>
          <a:p>
            <a:pPr algn="ctr"/>
            <a:r>
              <a:rPr lang="th-TH" sz="7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จบการบรรยาย</a:t>
            </a: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>
          <a:xfrm>
            <a:off x="5436096" y="6492875"/>
            <a:ext cx="3502152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Asst. </a:t>
            </a:r>
            <a:r>
              <a:rPr lang="en-US" b="1" dirty="0" err="1">
                <a:solidFill>
                  <a:schemeClr val="tx1"/>
                </a:solidFill>
              </a:rPr>
              <a:t>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67555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7024744" cy="1143000"/>
          </a:xfrm>
        </p:spPr>
        <p:txBody>
          <a:bodyPr/>
          <a:lstStyle/>
          <a:p>
            <a:r>
              <a:rPr lang="th-TH" b="1" dirty="0">
                <a:solidFill>
                  <a:schemeClr val="tx1"/>
                </a:solidFill>
              </a:rPr>
              <a:t>เอกสารอ้างอิง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08912" cy="5256584"/>
          </a:xfrm>
        </p:spPr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เอกชัย อภิศักดิ์กุล. การบริหารธุรกิจครอบครัวศาสตร์และศิลป์ของความยั่งยืน.2561.กรุงเทพมหานคร.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       	บริษัททริปเปิ้ล เอ็ดดูเคชั่น  จำกัด.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กลุ่มเซ็นทรัล [ออนไลน์]. เข้าถึงจาก </a:t>
            </a: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http: / / th.wikipedia.org.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จีรเดช อู่สวัสดิ์.     มปป.     เอกสารสรุปประเด็นการบรรยาย หัวข้อ การบริหารธุรกิจครอบครัว (</a:t>
            </a: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Family          </a:t>
            </a:r>
          </a:p>
          <a:p>
            <a:pPr marL="68580" indent="0">
              <a:buNone/>
            </a:pP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      	 Business Management). </a:t>
            </a: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กรุงเทพมหานคร : มหาวิทยาลัยหอการค้าไทยและสถาบันวิทยาการการค้า.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ฐิติเมธ โภคชัย.     2544.     </a:t>
            </a: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Owner-Managed Old Business  [</a:t>
            </a: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ออนไลน์].  เข้าถึงจาก </a:t>
            </a: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http://www.goto</a:t>
            </a:r>
          </a:p>
          <a:p>
            <a:pPr marL="68580" indent="0">
              <a:buNone/>
            </a:pP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      	 Manager.com/news/derails.</a:t>
            </a: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en-US" sz="1900" dirty="0" err="1">
                <a:latin typeface="AngsanaUPC" panose="02020603050405020304" pitchFamily="18" charset="-34"/>
                <a:cs typeface="AngsanaUPC" panose="02020603050405020304" pitchFamily="18" charset="-34"/>
              </a:rPr>
              <a:t>aspx?id</a:t>
            </a: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=1590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ตลาดหลักทรัพย์แห่งประเทศไทย.  2550.  รายงานการกำกับดูแลกิจการที่ดีสิงหาคม 2550. กรุงเทพมหานคร 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       	ฝ่ายกำกับตลาด ตลาดหลักทรัพย์แห่งประเทศไทย.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Apisakkul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, </a:t>
            </a:r>
            <a:r>
              <a:rPr lang="en-US" sz="1900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Akachai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. 2016. “Corporate Governance and Financial Performance of Family Business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 	Listed in The Security Exchange of Thailand.” </a:t>
            </a: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UTCC International Journal of Business and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	Economics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8, 2: 131 146.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Astrachan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, J. H., and McMillan, K. S. 2003. “Conflict and Communication in the Family Business.”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 	Marietta, GA: Family Enterprise Publishers.</a:t>
            </a:r>
          </a:p>
          <a:p>
            <a:pPr marL="6858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900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Ciuffo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, A., F. 2007. </a:t>
            </a: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Family Business Research Journal.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USA: Trafford Publishing. European Family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     	Businesses </a:t>
            </a:r>
            <a:r>
              <a:rPr lang="th-TH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(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EFB</a:t>
            </a:r>
            <a:r>
              <a:rPr lang="th-TH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) 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and KPMG. 2015. </a:t>
            </a: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European Family Business </a:t>
            </a:r>
            <a:r>
              <a:rPr lang="en-US" sz="1900" b="1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Barometer:Determinee</a:t>
            </a: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to  </a:t>
            </a:r>
            <a:endParaRPr lang="en-US" sz="1900" dirty="0">
              <a:latin typeface="AngsanaUPC" panose="02020603050405020304" pitchFamily="18" charset="-34"/>
              <a:ea typeface="Calibri"/>
              <a:cs typeface="AngsanaUPC" panose="02020603050405020304" pitchFamily="18" charset="-34"/>
            </a:endParaRP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   	 Succeed. 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4</a:t>
            </a:r>
            <a:r>
              <a:rPr lang="en-US" sz="1900" baseline="300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th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ed. KPMG International Cooperative.</a:t>
            </a:r>
          </a:p>
          <a:p>
            <a:pPr marL="68580" indent="0">
              <a:buNone/>
            </a:pPr>
            <a:endParaRPr lang="th-TH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30448" y="6461760"/>
            <a:ext cx="3502152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Asst. </a:t>
            </a:r>
            <a:r>
              <a:rPr lang="en-US" b="1" dirty="0" err="1">
                <a:solidFill>
                  <a:schemeClr val="tx1"/>
                </a:solidFill>
              </a:rPr>
              <a:t>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802782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83568" y="428431"/>
            <a:ext cx="7024744" cy="1143000"/>
          </a:xfrm>
        </p:spPr>
        <p:txBody>
          <a:bodyPr/>
          <a:lstStyle/>
          <a:p>
            <a:r>
              <a:rPr lang="th-TH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แบบฝึกหัดท้ายบท</a:t>
            </a: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>
          <a:xfrm>
            <a:off x="5508104" y="6504348"/>
            <a:ext cx="3502152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Asst. </a:t>
            </a:r>
            <a:r>
              <a:rPr lang="en-US" b="1" dirty="0" err="1">
                <a:solidFill>
                  <a:schemeClr val="tx1"/>
                </a:solidFill>
              </a:rPr>
              <a:t>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36407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39937"/>
            <a:ext cx="7024744" cy="1143000"/>
          </a:xfrm>
        </p:spPr>
        <p:txBody>
          <a:bodyPr>
            <a:normAutofit/>
          </a:bodyPr>
          <a:lstStyle/>
          <a:p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ความหมาย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2132856"/>
            <a:ext cx="7240768" cy="2520280"/>
          </a:xfrm>
        </p:spPr>
        <p:txBody>
          <a:bodyPr>
            <a:normAutofit/>
          </a:bodyPr>
          <a:lstStyle/>
          <a:p>
            <a:pPr marL="68580" indent="0" algn="just">
              <a:buNone/>
            </a:pPr>
            <a:r>
              <a:rPr lang="th-TH" dirty="0"/>
              <a:t>	</a:t>
            </a:r>
            <a:r>
              <a:rPr lang="th-TH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การพัฒนาทรัพยากรมนุษย์ หมายถึง </a:t>
            </a: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การนำศักยภาพของแต่ละบุคคลมาใช้ในการปฏิบัติงานให้เกิดประโยชน์สูงสุด และสร้างให้แต่ละบุคคลเกิดทัศนคติที่ดีต่อองค์การ ตลอดจนเกิดความตระหนักในคุณค่าของตนเองเพื่อนร่วมงาน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และองค์การ</a:t>
            </a: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>
          <a:xfrm>
            <a:off x="5508104" y="6473344"/>
            <a:ext cx="3502152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Asst. Prof. Kawinphat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95346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39937"/>
            <a:ext cx="7024744" cy="1143000"/>
          </a:xfrm>
        </p:spPr>
        <p:txBody>
          <a:bodyPr>
            <a:normAutofit/>
          </a:bodyPr>
          <a:lstStyle/>
          <a:p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ความหมาย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871046"/>
            <a:ext cx="7024744" cy="3508977"/>
          </a:xfrm>
        </p:spPr>
        <p:txBody>
          <a:bodyPr>
            <a:normAutofit/>
          </a:bodyPr>
          <a:lstStyle/>
          <a:p>
            <a:pPr marL="68580" indent="0" algn="thaiDist">
              <a:buNone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การพัฒนาทรัพยากรมนุษย์ หมายถึง </a:t>
            </a: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การวางอย่างเป็นระบบต่อเนื่อง เพื่อจัดให้มีการพัฒนาระดับขีดความสามารถในการปฏิบัติงานของเจ้าหน้าที่ และประสิทธิภาพในการดำเนินงานขององค์กร  โดยใช้วิธีการฝึกอบรม การให้ความรู้ และจัดโปรแกรมการพัฒนาเจ้าหน้าที่ ให้มีโอกาสได้รับความก้าวหน้าในอาชีพสำหรับอนาคต</a:t>
            </a: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>
          <a:xfrm>
            <a:off x="5508104" y="6473344"/>
            <a:ext cx="3502152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Asst. Prof. Kawinphat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78625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7B80C-A475-42F8-986C-C19ABA286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238483"/>
            <a:ext cx="7024744" cy="1143000"/>
          </a:xfrm>
        </p:spPr>
        <p:txBody>
          <a:bodyPr>
            <a:normAutofit/>
          </a:bodyPr>
          <a:lstStyle/>
          <a:p>
            <a:r>
              <a:rPr lang="th-TH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องค์ประกอบธุรกิจครอบครัว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043223-06F1-47AD-B417-4F47B6DEA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4856" y="2564904"/>
            <a:ext cx="7626848" cy="2757647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ธุรกิจครอบครัวประกอบขึ้นจากระบบย่อยหรือมิติย่อย 3 มิติ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ความเป็นเจ้าของ (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Owner) </a:t>
            </a:r>
            <a:endParaRPr lang="th-TH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ธุรกิจ (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Business) </a:t>
            </a:r>
            <a:endParaRPr lang="th-TH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ครอบครัว (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Family) </a:t>
            </a:r>
            <a:endParaRPr lang="th-TH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095633-223B-49CC-8578-578C392D6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36096" y="6485503"/>
            <a:ext cx="3502152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Asst. </a:t>
            </a:r>
            <a:r>
              <a:rPr lang="en-US" b="1" dirty="0" err="1">
                <a:solidFill>
                  <a:schemeClr val="tx1"/>
                </a:solidFill>
              </a:rPr>
              <a:t>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CE3DA0-565D-4CAE-AF94-9D357D6EC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77973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080B487D-AD7B-43EF-95D1-97AC9E2F72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2440346"/>
              </p:ext>
            </p:extLst>
          </p:nvPr>
        </p:nvGraphicFramePr>
        <p:xfrm>
          <a:off x="688656" y="2011095"/>
          <a:ext cx="7920880" cy="3138771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3886413">
                  <a:extLst>
                    <a:ext uri="{9D8B030D-6E8A-4147-A177-3AD203B41FA5}">
                      <a16:colId xmlns:a16="http://schemas.microsoft.com/office/drawing/2014/main" val="3849720632"/>
                    </a:ext>
                  </a:extLst>
                </a:gridCol>
                <a:gridCol w="4034467">
                  <a:extLst>
                    <a:ext uri="{9D8B030D-6E8A-4147-A177-3AD203B41FA5}">
                      <a16:colId xmlns:a16="http://schemas.microsoft.com/office/drawing/2014/main" val="2198880773"/>
                    </a:ext>
                  </a:extLst>
                </a:gridCol>
              </a:tblGrid>
              <a:tr h="608931">
                <a:tc>
                  <a:txBody>
                    <a:bodyPr/>
                    <a:lstStyle/>
                    <a:p>
                      <a:pPr algn="ctr"/>
                      <a:r>
                        <a:rPr lang="th-TH" sz="3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มิติของบทบาท</a:t>
                      </a:r>
                      <a:endParaRPr lang="th-TH" sz="3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ทักษะที่สำคัญ</a:t>
                      </a:r>
                      <a:endParaRPr lang="th-TH" sz="3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66751120"/>
                  </a:ext>
                </a:extLst>
              </a:tr>
              <a:tr h="2415405">
                <a:tc>
                  <a:txBody>
                    <a:bodyPr/>
                    <a:lstStyle/>
                    <a:p>
                      <a:pPr algn="ctr"/>
                      <a:endParaRPr lang="th-TH" sz="32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 algn="ctr"/>
                      <a:r>
                        <a:rPr lang="th-TH" sz="3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ด้านความเป็นเจ้าของ</a:t>
                      </a:r>
                    </a:p>
                    <a:p>
                      <a:pPr algn="ctr"/>
                      <a:r>
                        <a:rPr lang="th-TH" sz="3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(</a:t>
                      </a:r>
                      <a:r>
                        <a:rPr lang="en-US" sz="3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Owner)</a:t>
                      </a:r>
                      <a:endParaRPr lang="th-TH" sz="3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- การเป็นผู้ถือหุ้นที่ดี</a:t>
                      </a:r>
                    </a:p>
                    <a:p>
                      <a:r>
                        <a:rPr lang="th-TH" sz="3200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- การวางนโยบายของบริษัท</a:t>
                      </a:r>
                    </a:p>
                    <a:p>
                      <a:r>
                        <a:rPr lang="th-TH" sz="3200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- การแต่งตั้งผู้บริหารธุรกิจ</a:t>
                      </a:r>
                    </a:p>
                    <a:p>
                      <a:r>
                        <a:rPr lang="th-TH" sz="3200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  ครอบครัว</a:t>
                      </a:r>
                    </a:p>
                    <a:p>
                      <a:endParaRPr lang="th-TH" sz="32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4457662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E6DE8C-5643-4BAB-8925-898D5EB90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36096" y="6462770"/>
            <a:ext cx="3502152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Asst. </a:t>
            </a:r>
            <a:r>
              <a:rPr lang="en-US" b="1" dirty="0" err="1">
                <a:solidFill>
                  <a:schemeClr val="tx1"/>
                </a:solidFill>
              </a:rPr>
              <a:t>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AC67B0-C794-4A19-AAA9-32DB5AD84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15431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9449FF5D-9200-48A1-8AD9-80D0448E59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4686675"/>
              </p:ext>
            </p:extLst>
          </p:nvPr>
        </p:nvGraphicFramePr>
        <p:xfrm>
          <a:off x="467544" y="692696"/>
          <a:ext cx="8208912" cy="583264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3087112">
                  <a:extLst>
                    <a:ext uri="{9D8B030D-6E8A-4147-A177-3AD203B41FA5}">
                      <a16:colId xmlns:a16="http://schemas.microsoft.com/office/drawing/2014/main" val="1248216580"/>
                    </a:ext>
                  </a:extLst>
                </a:gridCol>
                <a:gridCol w="5121800">
                  <a:extLst>
                    <a:ext uri="{9D8B030D-6E8A-4147-A177-3AD203B41FA5}">
                      <a16:colId xmlns:a16="http://schemas.microsoft.com/office/drawing/2014/main" val="3077774975"/>
                    </a:ext>
                  </a:extLst>
                </a:gridCol>
              </a:tblGrid>
              <a:tr h="5832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32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มิติของบทบาท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32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ทักษะที่สำคัญ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7795705"/>
                  </a:ext>
                </a:extLst>
              </a:tr>
              <a:tr h="52493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 dirty="0">
                          <a:effectLst/>
                          <a:latin typeface="Angsana New" panose="02020603050405020304" pitchFamily="18" charset="-34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 dirty="0">
                          <a:effectLst/>
                          <a:latin typeface="Angsana New" panose="02020603050405020304" pitchFamily="18" charset="-34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3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ngsana New" panose="02020603050405020304" pitchFamily="18" charset="-34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ด้านธุรกิจ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3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ngsana New" panose="02020603050405020304" pitchFamily="18" charset="-34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(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ngsana New" panose="02020603050405020304" pitchFamily="18" charset="-34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Business</a:t>
                      </a:r>
                      <a:r>
                        <a:rPr lang="th-TH" sz="3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ngsana New" panose="02020603050405020304" pitchFamily="18" charset="-34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)</a:t>
                      </a:r>
                      <a:endParaRPr lang="en-US" sz="3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dirty="0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- การบริหารธุรกิจ </a:t>
                      </a:r>
                      <a:endParaRPr lang="en-US" sz="3200" dirty="0"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dirty="0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- การลงทุน การบริหารความเสี่ยง</a:t>
                      </a:r>
                      <a:endParaRPr lang="en-US" sz="3200" dirty="0"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dirty="0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- ภาวะผู้นำ</a:t>
                      </a:r>
                      <a:endParaRPr lang="en-US" sz="3200" dirty="0"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dirty="0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- การสื่อสารการ</a:t>
                      </a:r>
                      <a:endParaRPr lang="en-US" sz="3200" dirty="0"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dirty="0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- สร้างธรรมา</a:t>
                      </a:r>
                      <a:r>
                        <a:rPr lang="th-TH" sz="3200" dirty="0" err="1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ภิ</a:t>
                      </a:r>
                      <a:r>
                        <a:rPr lang="th-TH" sz="3200" dirty="0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บาลในองค์กร</a:t>
                      </a:r>
                      <a:endParaRPr lang="en-US" sz="3200" dirty="0"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dirty="0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- การทำงานร่วมกับมืออาชีพและการพัฒนา</a:t>
                      </a:r>
                      <a:endParaRPr lang="en-US" sz="3200" dirty="0"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dirty="0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  ทรัพยากรมนุษย์ในองค์กร</a:t>
                      </a:r>
                      <a:endParaRPr lang="en-US" sz="3200" dirty="0"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dirty="0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- การบริหารผู้มีส่วนได้ส่วนเสียกับองค์กร</a:t>
                      </a:r>
                      <a:endParaRPr lang="en-US" sz="3200" dirty="0"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dirty="0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- กระบวนการตัดสินใจ</a:t>
                      </a:r>
                      <a:endParaRPr lang="en-US" sz="3200" dirty="0"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55643552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4CE981-D3E3-43A3-B70D-D607B7C8A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41848" y="6555662"/>
            <a:ext cx="3502152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Asst. </a:t>
            </a:r>
            <a:r>
              <a:rPr lang="en-US" b="1" dirty="0" err="1">
                <a:solidFill>
                  <a:schemeClr val="tx1"/>
                </a:solidFill>
              </a:rPr>
              <a:t>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F16ADB-BBBE-41F6-A872-8F7BFC4E3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28769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9449FF5D-9200-48A1-8AD9-80D0448E59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4697986"/>
              </p:ext>
            </p:extLst>
          </p:nvPr>
        </p:nvGraphicFramePr>
        <p:xfrm>
          <a:off x="611560" y="1268760"/>
          <a:ext cx="7920880" cy="475252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903874">
                  <a:extLst>
                    <a:ext uri="{9D8B030D-6E8A-4147-A177-3AD203B41FA5}">
                      <a16:colId xmlns:a16="http://schemas.microsoft.com/office/drawing/2014/main" val="1248216580"/>
                    </a:ext>
                  </a:extLst>
                </a:gridCol>
                <a:gridCol w="5017006">
                  <a:extLst>
                    <a:ext uri="{9D8B030D-6E8A-4147-A177-3AD203B41FA5}">
                      <a16:colId xmlns:a16="http://schemas.microsoft.com/office/drawing/2014/main" val="3077774975"/>
                    </a:ext>
                  </a:extLst>
                </a:gridCol>
              </a:tblGrid>
              <a:tr h="6789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32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มิติของบทบาท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32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ทักษะที่สำคัญ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7795705"/>
                  </a:ext>
                </a:extLst>
              </a:tr>
              <a:tr h="40735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 b="1" dirty="0">
                          <a:effectLst/>
                          <a:latin typeface="Angsana New" panose="02020603050405020304" pitchFamily="18" charset="-34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 b="1" dirty="0">
                          <a:effectLst/>
                          <a:latin typeface="Angsana New" panose="02020603050405020304" pitchFamily="18" charset="-34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  </a:t>
                      </a:r>
                      <a:r>
                        <a:rPr lang="th-TH" sz="3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ngsana New" panose="02020603050405020304" pitchFamily="18" charset="-34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ด้านครอบครัว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3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ngsana New" panose="02020603050405020304" pitchFamily="18" charset="-34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(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ngsana New" panose="02020603050405020304" pitchFamily="18" charset="-34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Family</a:t>
                      </a:r>
                      <a:r>
                        <a:rPr lang="th-TH" sz="3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ngsana New" panose="02020603050405020304" pitchFamily="18" charset="-34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)</a:t>
                      </a:r>
                      <a:endParaRPr lang="en-US" sz="3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dirty="0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- เป้าหมายของครอบครัวในธุรกิจ </a:t>
                      </a:r>
                      <a:endParaRPr lang="en-US" sz="3200" dirty="0"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dirty="0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- การดูแลสวัสดิการสมาชิกครอบครัว</a:t>
                      </a:r>
                      <a:endParaRPr lang="en-US" sz="3200" dirty="0"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dirty="0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- การทำตามข้อตกลงของสภาครอบครัวและ</a:t>
                      </a:r>
                      <a:endParaRPr lang="en-US" sz="3200" dirty="0"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dirty="0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  ธรรมนูญครอบครัว </a:t>
                      </a:r>
                      <a:endParaRPr lang="en-US" sz="3200" dirty="0"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dirty="0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- การสื่อสารกับคนในครอบครัว</a:t>
                      </a:r>
                      <a:endParaRPr lang="en-US" sz="3200" dirty="0"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dirty="0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- การประนีประนอมและรับฟังอย่างจริงใจ </a:t>
                      </a:r>
                      <a:endParaRPr lang="en-US" sz="3200" dirty="0"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55643552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4CE981-D3E3-43A3-B70D-D607B7C8A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08104" y="6492875"/>
            <a:ext cx="3502152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Asst. </a:t>
            </a:r>
            <a:r>
              <a:rPr lang="en-US" b="1" dirty="0" err="1">
                <a:solidFill>
                  <a:schemeClr val="tx1"/>
                </a:solidFill>
              </a:rPr>
              <a:t>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F16ADB-BBBE-41F6-A872-8F7BFC4E3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72170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9D079-1B09-43B4-A86F-A0E785842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448029"/>
            <a:ext cx="7024744" cy="1143000"/>
          </a:xfrm>
        </p:spPr>
        <p:txBody>
          <a:bodyPr>
            <a:normAutofit/>
          </a:bodyPr>
          <a:lstStyle/>
          <a:p>
            <a:r>
              <a:rPr lang="th-TH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ปัญหาครอบครัวมักพบในตัวผู้สืบทอด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FCCFB-D1A7-480A-9F41-4613BE791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5656" y="1834814"/>
            <a:ext cx="6768752" cy="4382471"/>
          </a:xfrm>
        </p:spPr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th-TH" sz="3200" dirty="0"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1. ลูกไม่มีความมุ่งมั่นในการทำงาน </a:t>
            </a:r>
          </a:p>
          <a:p>
            <a:pPr marL="68580" indent="0">
              <a:buNone/>
            </a:pPr>
            <a:r>
              <a:rPr lang="th-TH" sz="3200" dirty="0"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2. ลูกไม่รักธุรกิจครอบครัว </a:t>
            </a:r>
          </a:p>
          <a:p>
            <a:pPr marL="68580" indent="0">
              <a:buNone/>
            </a:pPr>
            <a:r>
              <a:rPr lang="th-TH" sz="3200" dirty="0"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3. ลูกไม่ทำงานหนักเหมือนคนรุ่นพ่อแม่ </a:t>
            </a:r>
          </a:p>
          <a:p>
            <a:pPr marL="68580" indent="0">
              <a:buNone/>
            </a:pPr>
            <a:r>
              <a:rPr lang="th-TH" sz="3200" dirty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4. ลูกมาทำงานสาย</a:t>
            </a:r>
          </a:p>
          <a:p>
            <a:pPr marL="68580" indent="0">
              <a:buNone/>
            </a:pPr>
            <a:r>
              <a:rPr lang="th-TH" sz="3200" dirty="0"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5. ลูกไม่ได้ทำงานตามที่ได้รับมอบหมาย</a:t>
            </a:r>
          </a:p>
          <a:p>
            <a:pPr marL="68580" indent="0">
              <a:buNone/>
            </a:pPr>
            <a:r>
              <a:rPr lang="th-TH" sz="3200" dirty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6. ตำแหน่งงานเริ่มต้นของผู้สืบทอด</a:t>
            </a:r>
          </a:p>
          <a:p>
            <a:pPr marL="68580" indent="0">
              <a:buNone/>
            </a:pPr>
            <a:r>
              <a:rPr lang="th-TH" sz="3200" dirty="0"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7. สมาชิกในครอบครัวสร้างปัญหาให้กับธุรกิจ</a:t>
            </a:r>
          </a:p>
          <a:p>
            <a:pPr marL="68580" indent="0">
              <a:buNone/>
            </a:pPr>
            <a:r>
              <a:rPr lang="th-TH" sz="3200" dirty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8. ผู้สืบทอดธุรกิจควรศึกษาในสาขาที่เกี่ยวข้องกับธุรกิจ</a:t>
            </a:r>
          </a:p>
          <a:p>
            <a:pPr marL="68580" indent="0">
              <a:buNone/>
            </a:pPr>
            <a:r>
              <a:rPr lang="th-TH" sz="3200" dirty="0"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    ครอบครัวหรือไม่</a:t>
            </a:r>
            <a:endParaRPr lang="th-TH" sz="3200" dirty="0">
              <a:effectLst/>
              <a:latin typeface="Angsana New" panose="02020603050405020304" pitchFamily="18" charset="-34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pPr marL="68580" indent="0">
              <a:buNone/>
            </a:pPr>
            <a:endParaRPr lang="th-TH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F4D674-BA94-4B8E-BC3F-89ABEBCB9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08104" y="6461070"/>
            <a:ext cx="3502152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Asst. </a:t>
            </a:r>
            <a:r>
              <a:rPr lang="en-US" b="1" dirty="0" err="1">
                <a:solidFill>
                  <a:schemeClr val="tx1"/>
                </a:solidFill>
              </a:rPr>
              <a:t>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6428EC-5579-44E4-8670-E115218F0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51517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644</TotalTime>
  <Words>1547</Words>
  <Application>Microsoft Office PowerPoint</Application>
  <PresentationFormat>On-screen Show (4:3)</PresentationFormat>
  <Paragraphs>200</Paragraphs>
  <Slides>24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Angsana New</vt:lpstr>
      <vt:lpstr>AngsanaUPC</vt:lpstr>
      <vt:lpstr>Calibri</vt:lpstr>
      <vt:lpstr>Century Gothic</vt:lpstr>
      <vt:lpstr>Cordia New</vt:lpstr>
      <vt:lpstr>DilleniaUPC</vt:lpstr>
      <vt:lpstr>Times New Roman</vt:lpstr>
      <vt:lpstr>Wingdings</vt:lpstr>
      <vt:lpstr>Wingdings 2</vt:lpstr>
      <vt:lpstr>Austin</vt:lpstr>
      <vt:lpstr> บทที่ ๑๐ </vt:lpstr>
      <vt:lpstr>บทนำ</vt:lpstr>
      <vt:lpstr>ความหมาย</vt:lpstr>
      <vt:lpstr>ความหมาย</vt:lpstr>
      <vt:lpstr>องค์ประกอบธุรกิจครอบครัว</vt:lpstr>
      <vt:lpstr>PowerPoint Presentation</vt:lpstr>
      <vt:lpstr>PowerPoint Presentation</vt:lpstr>
      <vt:lpstr>PowerPoint Presentation</vt:lpstr>
      <vt:lpstr>ปัญหาครอบครัวมักพบในตัวผู้สืบทอด </vt:lpstr>
      <vt:lpstr>การพัฒนาศักยภาพสมาชิกในครอบครัว </vt:lpstr>
      <vt:lpstr>การพัฒนาศักยภาพสมาชิกในครอบครัว </vt:lpstr>
      <vt:lpstr>การเตรียมความพร้อมทายาทสู่ธุรกิจครอบครัว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คุณลักษณะครอบครัวที่มี                      การพัฒนาทรัพยากรมนุษย์ที่ดี</vt:lpstr>
      <vt:lpstr>PowerPoint Presentation</vt:lpstr>
      <vt:lpstr>จบการบรรยาย</vt:lpstr>
      <vt:lpstr>เอกสารอ้างอิง</vt:lpstr>
      <vt:lpstr>แบบฝึกหัดท้ายบท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บทที่ ๑</dc:title>
  <dc:creator>FMSXX</dc:creator>
  <cp:lastModifiedBy>PC05</cp:lastModifiedBy>
  <cp:revision>36</cp:revision>
  <dcterms:created xsi:type="dcterms:W3CDTF">2018-12-26T08:12:22Z</dcterms:created>
  <dcterms:modified xsi:type="dcterms:W3CDTF">2022-10-19T01:02:31Z</dcterms:modified>
</cp:coreProperties>
</file>